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81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0000"/>
    <a:srgbClr val="6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336ABED-8800-4385-A52D-3D3FFF587A2B}">
  <a:tblStyle styleId="{5336ABED-8800-4385-A52D-3D3FFF587A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ML. Hello, we are group 5, and we will talking about predicting the lifespan of grinding stones.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Umesh.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Custom range of beta’s that were fed into R.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Very similar.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Expected better results.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So followed Prof’s Emdad’s suggestion.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Remove categorical, PCA, add back in categorical.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Last week prof mentioned abt applying pca on the numerical variables and then bringing in the categorical ones.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Valerie.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Valerie.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Valerie.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ML. ‘Let me start by asking, Has anyone heard of a grinding train?’, Raise hands. Answer question.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Valerie.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Valerie.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Valerie.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Add variables to the linear regression model with Distance.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If the stones are on the Left/Right, if there is a snow pot in the month, Percent of Time at neg angles, percent of time at extreme angles -&gt; Does not decrease RMSE.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Snow potential decreases RMSE.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Percent of time at angles and average amps at angles: 14 variables -&gt; 4 variables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Valerie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ML</a:t>
            </a:r>
          </a:p>
        </p:txBody>
      </p:sp>
    </p:spTree>
    <p:extLst>
      <p:ext uri="{BB962C8B-B14F-4D97-AF65-F5344CB8AC3E}">
        <p14:creationId xmlns:p14="http://schemas.microsoft.com/office/powerpoint/2010/main" val="4125691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ML. Can anyone guess how long the average grinding stone lasts in hours? 5.5 hours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ML. Let’s talk about the data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ML. Before we started modeling, we looked at the relationship between lifetime and other variables.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0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10075" y="2506325"/>
            <a:ext cx="9133800" cy="1215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20102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Predicting the Lifetime of Grinding Stones on a Train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6675" y="37216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</a:rPr>
              <a:t>Group 5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</a:rPr>
              <a:t>Mo Cheng, Umesh Nair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</a:rPr>
              <a:t>ML Tlachac, Valerie H. Tuzel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25" y="2679738"/>
            <a:ext cx="466725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4450" y="2601237"/>
            <a:ext cx="3228275" cy="10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3" name="Shape 193"/>
          <p:cNvGraphicFramePr/>
          <p:nvPr/>
        </p:nvGraphicFramePr>
        <p:xfrm>
          <a:off x="311700" y="1187600"/>
          <a:ext cx="8520600" cy="3718440"/>
        </p:xfrm>
        <a:graphic>
          <a:graphicData uri="http://schemas.openxmlformats.org/drawingml/2006/table">
            <a:tbl>
              <a:tblPr>
                <a:noFill/>
                <a:tableStyleId>{5336ABED-8800-4385-A52D-3D3FFF587A2B}</a:tableStyleId>
              </a:tblPr>
              <a:tblGrid>
                <a:gridCol w="412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4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Cross validation on alpha and beta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Cross validation on alpha and beta on a custom grid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Alpha = 1, Lasso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Alpha = 0, Ridge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5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Test RMSE = 34.943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Test RMSE = 34.920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660000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Elastic Net					   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225" y="2414250"/>
            <a:ext cx="3585921" cy="24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575" y="2454987"/>
            <a:ext cx="3465810" cy="23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9150" y="466350"/>
            <a:ext cx="4416375" cy="5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" name="Shape 202"/>
          <p:cNvGraphicFramePr/>
          <p:nvPr/>
        </p:nvGraphicFramePr>
        <p:xfrm>
          <a:off x="952500" y="1347650"/>
          <a:ext cx="7239000" cy="2560140"/>
        </p:xfrm>
        <a:graphic>
          <a:graphicData uri="http://schemas.openxmlformats.org/drawingml/2006/table">
            <a:tbl>
              <a:tblPr>
                <a:noFill/>
                <a:tableStyleId>{5336ABED-8800-4385-A52D-3D3FFF587A2B}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rgbClr val="F3F3F3"/>
                          </a:solidFill>
                        </a:rPr>
                        <a:t>Method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rgbClr val="F3F3F3"/>
                          </a:solidFill>
                        </a:rPr>
                        <a:t>Test RMSE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Linear Regression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34.777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Elastic Net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34.920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16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solidFill>
            <a:srgbClr val="660000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Dimension Reduction</a:t>
            </a: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875" y="1070981"/>
            <a:ext cx="8712250" cy="3897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50" y="1618025"/>
            <a:ext cx="4317200" cy="29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099" y="1618025"/>
            <a:ext cx="4317201" cy="29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660000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Dimension Reduction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660000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Dimension Reduction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516050" y="1088650"/>
            <a:ext cx="8365500" cy="131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2385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Principal components computed manually using ‘prcomp’ while ignoring the categorical variables.</a:t>
            </a:r>
          </a:p>
          <a:p>
            <a:pPr marL="457200" lvl="0" indent="-32385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Linear regression after </a:t>
            </a:r>
            <a:r>
              <a:rPr lang="en" sz="1500" b="1" dirty="0">
                <a:solidFill>
                  <a:schemeClr val="dk1"/>
                </a:solidFill>
              </a:rPr>
              <a:t>applying PCA</a:t>
            </a:r>
            <a:r>
              <a:rPr lang="en" sz="1500" dirty="0">
                <a:solidFill>
                  <a:schemeClr val="dk1"/>
                </a:solidFill>
              </a:rPr>
              <a:t> (10 components) and adding back one of 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1500" dirty="0">
                <a:solidFill>
                  <a:schemeClr val="dk1"/>
                </a:solidFill>
              </a:rPr>
              <a:t>the categorical variables. 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1500" dirty="0">
                <a:solidFill>
                  <a:schemeClr val="dk1"/>
                </a:solidFill>
              </a:rPr>
              <a:t>Test RMSE = 18.352</a:t>
            </a:r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023" y="2297650"/>
            <a:ext cx="4010727" cy="27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4">
            <a:alphaModFix/>
          </a:blip>
          <a:srcRect t="4324"/>
          <a:stretch/>
        </p:blipFill>
        <p:spPr>
          <a:xfrm>
            <a:off x="516050" y="2406250"/>
            <a:ext cx="3702875" cy="24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8" name="Shape 228"/>
          <p:cNvGraphicFramePr/>
          <p:nvPr/>
        </p:nvGraphicFramePr>
        <p:xfrm>
          <a:off x="952500" y="1347650"/>
          <a:ext cx="7239000" cy="2560140"/>
        </p:xfrm>
        <a:graphic>
          <a:graphicData uri="http://schemas.openxmlformats.org/drawingml/2006/table">
            <a:tbl>
              <a:tblPr>
                <a:noFill/>
                <a:tableStyleId>{5336ABED-8800-4385-A52D-3D3FFF587A2B}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rgbClr val="F3F3F3"/>
                          </a:solidFill>
                        </a:rPr>
                        <a:t>Method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rgbClr val="F3F3F3"/>
                          </a:solidFill>
                        </a:rPr>
                        <a:t>Test RMSE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Linear Regression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34.777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Elastic Net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34.920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Linear Regression after PCA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18.352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16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660000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Tree Methods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1011450" y="1411450"/>
            <a:ext cx="3106200" cy="108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Tree (shallow)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Test RMSE = 39.257</a:t>
            </a:r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253" y="2178400"/>
            <a:ext cx="4100150" cy="27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025" y="2178400"/>
            <a:ext cx="4100150" cy="278125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4814525" y="1343650"/>
            <a:ext cx="3461100" cy="121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Recursive partitioning (rpart)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Test RMSE = 36.111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660000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Tree Methods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2773050" y="1293975"/>
            <a:ext cx="3461100" cy="121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Recursive partitioning (rpart)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Test RMSE = 36.111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977" y="2125124"/>
            <a:ext cx="4274726" cy="28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9" name="Shape 249"/>
          <p:cNvGraphicFramePr/>
          <p:nvPr/>
        </p:nvGraphicFramePr>
        <p:xfrm>
          <a:off x="952500" y="1347650"/>
          <a:ext cx="7239000" cy="2560140"/>
        </p:xfrm>
        <a:graphic>
          <a:graphicData uri="http://schemas.openxmlformats.org/drawingml/2006/table">
            <a:tbl>
              <a:tblPr>
                <a:noFill/>
                <a:tableStyleId>{5336ABED-8800-4385-A52D-3D3FFF587A2B}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rgbClr val="F3F3F3"/>
                          </a:solidFill>
                        </a:rPr>
                        <a:t>Method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rgbClr val="F3F3F3"/>
                          </a:solidFill>
                        </a:rPr>
                        <a:t>Test RMSE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Linear Regression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34.777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Elastic Net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34.920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Linear Regression after PCA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18.352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Recursive Partitioning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36.111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16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660000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Ensemble Methods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385399" y="1166350"/>
            <a:ext cx="5935425" cy="131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Tried:</a:t>
            </a:r>
          </a:p>
          <a:p>
            <a:pPr marL="457200" lvl="0" indent="-330200" rtl="0">
              <a:spcBef>
                <a:spcPts val="0"/>
              </a:spcBef>
              <a:buSzPct val="1000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Bagging, mtry = p = 22, Test RMSE = 32.595</a:t>
            </a:r>
          </a:p>
          <a:p>
            <a:pPr marL="457200" lvl="0" indent="-330200" rtl="0">
              <a:spcBef>
                <a:spcPts val="0"/>
              </a:spcBef>
              <a:buSzPct val="1000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Random Forest, mtry = 10, Test RMSE = 32.152</a:t>
            </a:r>
          </a:p>
          <a:p>
            <a:pPr marL="457200" lvl="0" indent="-330200" rtl="0">
              <a:spcBef>
                <a:spcPts val="0"/>
              </a:spcBef>
              <a:buSzPct val="1000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Random Forest (ranger), mtry = 11, Test RMSE = </a:t>
            </a:r>
            <a:r>
              <a:rPr lang="en" sz="1600" dirty="0"/>
              <a:t>32.146</a:t>
            </a:r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025" y="2372000"/>
            <a:ext cx="3716800" cy="25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62620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/>
              <a:t>What is a grinding train?</a:t>
            </a: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500" y="1371425"/>
            <a:ext cx="6038850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/>
        </p:nvSpPr>
        <p:spPr>
          <a:xfrm>
            <a:off x="153900" y="4788250"/>
            <a:ext cx="2033100" cy="19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</a:rPr>
              <a:t>http://www.loram.com/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660000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Ensemble Methods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385400" y="1242550"/>
            <a:ext cx="6359700" cy="131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Tried:</a:t>
            </a:r>
          </a:p>
          <a:p>
            <a:pPr marL="457200" lvl="0" indent="-330200" rtl="0">
              <a:spcBef>
                <a:spcPts val="0"/>
              </a:spcBef>
              <a:buSzPct val="1000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Applied Random Forest (ranger) to data transformed </a:t>
            </a:r>
            <a:r>
              <a:rPr lang="en" sz="1600" b="1" dirty="0">
                <a:solidFill>
                  <a:schemeClr val="dk1"/>
                </a:solidFill>
              </a:rPr>
              <a:t>with PCA </a:t>
            </a:r>
            <a:r>
              <a:rPr lang="en" sz="1600" dirty="0">
                <a:solidFill>
                  <a:schemeClr val="dk1"/>
                </a:solidFill>
              </a:rPr>
              <a:t>(10 components), mtry = 6, Test RMSE = 18.8814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6187" y="2356100"/>
            <a:ext cx="3911638" cy="26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8" name="Shape 268"/>
          <p:cNvGraphicFramePr/>
          <p:nvPr/>
        </p:nvGraphicFramePr>
        <p:xfrm>
          <a:off x="952500" y="1347650"/>
          <a:ext cx="7239000" cy="2560140"/>
        </p:xfrm>
        <a:graphic>
          <a:graphicData uri="http://schemas.openxmlformats.org/drawingml/2006/table">
            <a:tbl>
              <a:tblPr>
                <a:noFill/>
                <a:tableStyleId>{5336ABED-8800-4385-A52D-3D3FFF587A2B}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rgbClr val="F3F3F3"/>
                          </a:solidFill>
                        </a:rPr>
                        <a:t>Method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rgbClr val="F3F3F3"/>
                          </a:solidFill>
                        </a:rPr>
                        <a:t>Test RMSE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Linear Regression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34.777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Elastic Net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34.920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Linear Regression after PCA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18.352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Recursive Partitioning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36.111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Random Forest after PCA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-6985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18.881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Shape 273"/>
          <p:cNvGraphicFramePr/>
          <p:nvPr>
            <p:extLst>
              <p:ext uri="{D42A27DB-BD31-4B8C-83A1-F6EECF244321}">
                <p14:modId xmlns:p14="http://schemas.microsoft.com/office/powerpoint/2010/main" val="2134080431"/>
              </p:ext>
            </p:extLst>
          </p:nvPr>
        </p:nvGraphicFramePr>
        <p:xfrm>
          <a:off x="952500" y="1347650"/>
          <a:ext cx="7239000" cy="2560140"/>
        </p:xfrm>
        <a:graphic>
          <a:graphicData uri="http://schemas.openxmlformats.org/drawingml/2006/table">
            <a:tbl>
              <a:tblPr>
                <a:noFill/>
                <a:tableStyleId>{5336ABED-8800-4385-A52D-3D3FFF587A2B}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rgbClr val="F3F3F3"/>
                          </a:solidFill>
                        </a:rPr>
                        <a:t>Method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rgbClr val="F3F3F3"/>
                          </a:solidFill>
                        </a:rPr>
                        <a:t>Test RMSE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Linear Regression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34.777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Elastic Net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34.920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 dirty="0">
                          <a:solidFill>
                            <a:srgbClr val="980000"/>
                          </a:solidFill>
                        </a:rPr>
                        <a:t>Linear Regression after PCA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 dirty="0">
                          <a:solidFill>
                            <a:srgbClr val="980000"/>
                          </a:solidFill>
                        </a:rPr>
                        <a:t>18.352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Recursive Partitioning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36.111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Random Forest after PCA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</a:rPr>
                        <a:t>18.881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Shape 278"/>
          <p:cNvGrpSpPr/>
          <p:nvPr/>
        </p:nvGrpSpPr>
        <p:grpSpPr>
          <a:xfrm>
            <a:off x="4939500" y="1219611"/>
            <a:ext cx="3837000" cy="2704200"/>
            <a:chOff x="4939500" y="1219611"/>
            <a:chExt cx="3837000" cy="2704200"/>
          </a:xfrm>
        </p:grpSpPr>
        <p:cxnSp>
          <p:nvCxnSpPr>
            <p:cNvPr id="279" name="Shape 279"/>
            <p:cNvCxnSpPr/>
            <p:nvPr/>
          </p:nvCxnSpPr>
          <p:spPr>
            <a:xfrm>
              <a:off x="4939500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Shape 280"/>
            <p:cNvCxnSpPr/>
            <p:nvPr/>
          </p:nvCxnSpPr>
          <p:spPr>
            <a:xfrm>
              <a:off x="5365833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Shape 281"/>
            <p:cNvCxnSpPr/>
            <p:nvPr/>
          </p:nvCxnSpPr>
          <p:spPr>
            <a:xfrm>
              <a:off x="5792167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Shape 282"/>
            <p:cNvCxnSpPr/>
            <p:nvPr/>
          </p:nvCxnSpPr>
          <p:spPr>
            <a:xfrm>
              <a:off x="6218500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Shape 283"/>
            <p:cNvCxnSpPr/>
            <p:nvPr/>
          </p:nvCxnSpPr>
          <p:spPr>
            <a:xfrm>
              <a:off x="6644834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Shape 284"/>
            <p:cNvCxnSpPr/>
            <p:nvPr/>
          </p:nvCxnSpPr>
          <p:spPr>
            <a:xfrm>
              <a:off x="7071166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Shape 285"/>
            <p:cNvCxnSpPr/>
            <p:nvPr/>
          </p:nvCxnSpPr>
          <p:spPr>
            <a:xfrm>
              <a:off x="7497500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Shape 286"/>
            <p:cNvCxnSpPr/>
            <p:nvPr/>
          </p:nvCxnSpPr>
          <p:spPr>
            <a:xfrm>
              <a:off x="7923834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Shape 287"/>
            <p:cNvCxnSpPr/>
            <p:nvPr/>
          </p:nvCxnSpPr>
          <p:spPr>
            <a:xfrm>
              <a:off x="8350166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Shape 288"/>
            <p:cNvCxnSpPr/>
            <p:nvPr/>
          </p:nvCxnSpPr>
          <p:spPr>
            <a:xfrm>
              <a:off x="8776500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289" name="Shape 289"/>
          <p:cNvSpPr/>
          <p:nvPr/>
        </p:nvSpPr>
        <p:spPr>
          <a:xfrm>
            <a:off x="7014920" y="2133119"/>
            <a:ext cx="286500" cy="2865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Linear Regression after PCA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Test RMSE = 18.352</a:t>
            </a:r>
          </a:p>
        </p:txBody>
      </p:sp>
      <p:grpSp>
        <p:nvGrpSpPr>
          <p:cNvPr id="292" name="Shape 292"/>
          <p:cNvGrpSpPr/>
          <p:nvPr/>
        </p:nvGrpSpPr>
        <p:grpSpPr>
          <a:xfrm>
            <a:off x="4939534" y="2017046"/>
            <a:ext cx="3825543" cy="1573620"/>
            <a:chOff x="1000000" y="2393988"/>
            <a:chExt cx="4144235" cy="1704713"/>
          </a:xfrm>
        </p:grpSpPr>
        <p:sp>
          <p:nvSpPr>
            <p:cNvPr id="293" name="Shape 293"/>
            <p:cNvSpPr/>
            <p:nvPr/>
          </p:nvSpPr>
          <p:spPr>
            <a:xfrm>
              <a:off x="1000000" y="2440003"/>
              <a:ext cx="4144235" cy="1631269"/>
            </a:xfrm>
            <a:custGeom>
              <a:avLst/>
              <a:gdLst/>
              <a:ahLst/>
              <a:cxnLst/>
              <a:rect l="0" t="0" r="0" b="0"/>
              <a:pathLst>
                <a:path w="165422" h="90088" extrusionOk="0">
                  <a:moveTo>
                    <a:pt x="0" y="65550"/>
                  </a:moveTo>
                  <a:cubicBezTo>
                    <a:pt x="3559" y="56002"/>
                    <a:pt x="14632" y="11595"/>
                    <a:pt x="21355" y="8262"/>
                  </a:cubicBezTo>
                  <a:cubicBezTo>
                    <a:pt x="28078" y="4928"/>
                    <a:pt x="34066" y="46905"/>
                    <a:pt x="40338" y="45550"/>
                  </a:cubicBezTo>
                  <a:cubicBezTo>
                    <a:pt x="46609" y="44194"/>
                    <a:pt x="52710" y="2160"/>
                    <a:pt x="58982" y="127"/>
                  </a:cubicBezTo>
                  <a:cubicBezTo>
                    <a:pt x="65253" y="-1906"/>
                    <a:pt x="71806" y="30974"/>
                    <a:pt x="77965" y="33347"/>
                  </a:cubicBezTo>
                  <a:cubicBezTo>
                    <a:pt x="84123" y="35719"/>
                    <a:pt x="90055" y="6285"/>
                    <a:pt x="95931" y="14364"/>
                  </a:cubicBezTo>
                  <a:cubicBezTo>
                    <a:pt x="101806" y="22443"/>
                    <a:pt x="107625" y="77414"/>
                    <a:pt x="113219" y="81821"/>
                  </a:cubicBezTo>
                  <a:cubicBezTo>
                    <a:pt x="118812" y="86227"/>
                    <a:pt x="123670" y="39448"/>
                    <a:pt x="129490" y="40804"/>
                  </a:cubicBezTo>
                  <a:cubicBezTo>
                    <a:pt x="135309" y="42160"/>
                    <a:pt x="142145" y="92047"/>
                    <a:pt x="148134" y="89957"/>
                  </a:cubicBezTo>
                  <a:cubicBezTo>
                    <a:pt x="154122" y="87866"/>
                    <a:pt x="162540" y="38544"/>
                    <a:pt x="165422" y="28262"/>
                  </a:cubicBez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lg" len="lg"/>
              <a:tailEnd type="oval" w="lg" len="lg"/>
            </a:ln>
          </p:spPr>
        </p:sp>
        <p:sp>
          <p:nvSpPr>
            <p:cNvPr id="294" name="Shape 294"/>
            <p:cNvSpPr/>
            <p:nvPr/>
          </p:nvSpPr>
          <p:spPr>
            <a:xfrm>
              <a:off x="4658400" y="4014100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4195525" y="3147350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3800700" y="3868900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3358650" y="2637813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909400" y="2993013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437450" y="2393988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1974575" y="3213325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1500000" y="2553225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02" name="Shape 302"/>
          <p:cNvSpPr/>
          <p:nvPr/>
        </p:nvSpPr>
        <p:spPr>
          <a:xfrm>
            <a:off x="6847150" y="1577745"/>
            <a:ext cx="1179600" cy="343800"/>
          </a:xfrm>
          <a:prstGeom prst="wedgeRoundRectCallout">
            <a:avLst>
              <a:gd name="adj1" fmla="val -21432"/>
              <a:gd name="adj2" fmla="val 84969"/>
              <a:gd name="adj3" fmla="val 0"/>
            </a:avLst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03" name="Shape 303"/>
          <p:cNvGrpSpPr/>
          <p:nvPr/>
        </p:nvGrpSpPr>
        <p:grpSpPr>
          <a:xfrm>
            <a:off x="4939557" y="1778136"/>
            <a:ext cx="3836911" cy="1503799"/>
            <a:chOff x="1000025" y="2059300"/>
            <a:chExt cx="4156550" cy="1629075"/>
          </a:xfrm>
        </p:grpSpPr>
        <p:sp>
          <p:nvSpPr>
            <p:cNvPr id="304" name="Shape 304"/>
            <p:cNvSpPr/>
            <p:nvPr/>
          </p:nvSpPr>
          <p:spPr>
            <a:xfrm>
              <a:off x="1000025" y="2083952"/>
              <a:ext cx="4156550" cy="1576975"/>
            </a:xfrm>
            <a:custGeom>
              <a:avLst/>
              <a:gdLst/>
              <a:ahLst/>
              <a:cxnLst/>
              <a:rect l="0" t="0" r="0" b="0"/>
              <a:pathLst>
                <a:path w="166262" h="63079" extrusionOk="0">
                  <a:moveTo>
                    <a:pt x="0" y="34952"/>
                  </a:moveTo>
                  <a:cubicBezTo>
                    <a:pt x="3623" y="29132"/>
                    <a:pt x="14946" y="1167"/>
                    <a:pt x="21740" y="37"/>
                  </a:cubicBezTo>
                  <a:cubicBezTo>
                    <a:pt x="28533" y="-1093"/>
                    <a:pt x="34477" y="24047"/>
                    <a:pt x="40762" y="28172"/>
                  </a:cubicBezTo>
                  <a:cubicBezTo>
                    <a:pt x="47046" y="32296"/>
                    <a:pt x="53256" y="18985"/>
                    <a:pt x="59446" y="24782"/>
                  </a:cubicBezTo>
                  <a:cubicBezTo>
                    <a:pt x="65635" y="30578"/>
                    <a:pt x="71730" y="60803"/>
                    <a:pt x="77901" y="62950"/>
                  </a:cubicBezTo>
                  <a:cubicBezTo>
                    <a:pt x="84072" y="65097"/>
                    <a:pt x="90489" y="39675"/>
                    <a:pt x="96472" y="37664"/>
                  </a:cubicBezTo>
                  <a:cubicBezTo>
                    <a:pt x="102454" y="35653"/>
                    <a:pt x="108077" y="54725"/>
                    <a:pt x="113796" y="50884"/>
                  </a:cubicBezTo>
                  <a:cubicBezTo>
                    <a:pt x="119514" y="47042"/>
                    <a:pt x="125062" y="18059"/>
                    <a:pt x="130781" y="14613"/>
                  </a:cubicBezTo>
                  <a:cubicBezTo>
                    <a:pt x="136499" y="11166"/>
                    <a:pt x="142191" y="30515"/>
                    <a:pt x="148105" y="30206"/>
                  </a:cubicBezTo>
                  <a:cubicBezTo>
                    <a:pt x="154018" y="29896"/>
                    <a:pt x="163235" y="15665"/>
                    <a:pt x="166262" y="12757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lg" len="lg"/>
              <a:tailEnd type="oval" w="lg" len="lg"/>
            </a:ln>
          </p:spPr>
        </p:sp>
        <p:sp>
          <p:nvSpPr>
            <p:cNvPr id="305" name="Shape 305"/>
            <p:cNvSpPr/>
            <p:nvPr/>
          </p:nvSpPr>
          <p:spPr>
            <a:xfrm>
              <a:off x="1500000" y="2059300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1974575" y="273727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437450" y="265267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909400" y="360377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3358650" y="299302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3780700" y="331522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4216350" y="241217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4658400" y="2802450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3" name="Shape 313"/>
          <p:cNvSpPr txBox="1">
            <a:spLocks noGrp="1"/>
          </p:cNvSpPr>
          <p:nvPr>
            <p:ph type="body" idx="2"/>
          </p:nvPr>
        </p:nvSpPr>
        <p:spPr>
          <a:xfrm>
            <a:off x="6847150" y="1606395"/>
            <a:ext cx="1179600" cy="286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max growth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850" y="974963"/>
            <a:ext cx="4584900" cy="3110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660000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Future Directions</a:t>
            </a:r>
          </a:p>
        </p:txBody>
      </p:sp>
      <p:grpSp>
        <p:nvGrpSpPr>
          <p:cNvPr id="320" name="Shape 320"/>
          <p:cNvGrpSpPr/>
          <p:nvPr/>
        </p:nvGrpSpPr>
        <p:grpSpPr>
          <a:xfrm>
            <a:off x="311708" y="1384100"/>
            <a:ext cx="4655826" cy="3416400"/>
            <a:chOff x="431925" y="1304875"/>
            <a:chExt cx="2628925" cy="3416400"/>
          </a:xfrm>
        </p:grpSpPr>
        <p:sp>
          <p:nvSpPr>
            <p:cNvPr id="321" name="Shape 321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377800" y="1845500"/>
            <a:ext cx="4520400" cy="2678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endParaRPr sz="16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Left/Right position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Snow potential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Percent of time at negative angles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Percent of time at extreme angles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Average amps at negative angles</a:t>
            </a:r>
          </a:p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n"/>
              <a:t>Average amps at extreme angles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512050" y="1384100"/>
            <a:ext cx="4251900" cy="461400"/>
          </a:xfrm>
          <a:prstGeom prst="rect">
            <a:avLst/>
          </a:prstGeom>
          <a:solidFill>
            <a:srgbClr val="5B0F00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Feature Engineering</a:t>
            </a:r>
          </a:p>
        </p:txBody>
      </p:sp>
      <p:grpSp>
        <p:nvGrpSpPr>
          <p:cNvPr id="325" name="Shape 325"/>
          <p:cNvGrpSpPr/>
          <p:nvPr/>
        </p:nvGrpSpPr>
        <p:grpSpPr>
          <a:xfrm>
            <a:off x="5629172" y="1384100"/>
            <a:ext cx="3203082" cy="3416400"/>
            <a:chOff x="431925" y="1304875"/>
            <a:chExt cx="2628925" cy="3416400"/>
          </a:xfrm>
        </p:grpSpPr>
        <p:sp>
          <p:nvSpPr>
            <p:cNvPr id="326" name="Shape 326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5629175" y="1974350"/>
            <a:ext cx="2938800" cy="1775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AutoNum type="arabicPeriod"/>
            </a:pPr>
            <a:r>
              <a:rPr lang="en" sz="1600"/>
              <a:t>Gradient Boosting on data treated with PCA</a:t>
            </a: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AutoNum type="arabicPeriod"/>
            </a:pPr>
            <a:r>
              <a:rPr lang="en" sz="1600"/>
              <a:t>K Nearest Neighbors (KNN)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5814305" y="1384100"/>
            <a:ext cx="2832900" cy="461400"/>
          </a:xfrm>
          <a:prstGeom prst="rect">
            <a:avLst/>
          </a:prstGeom>
          <a:solidFill>
            <a:srgbClr val="5B0F00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Other Methods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311700" y="1732125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You!</a:t>
            </a:r>
          </a:p>
        </p:txBody>
      </p:sp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311700" y="2712175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  <p:cxnSp>
        <p:nvCxnSpPr>
          <p:cNvPr id="336" name="Shape 336"/>
          <p:cNvCxnSpPr/>
          <p:nvPr/>
        </p:nvCxnSpPr>
        <p:spPr>
          <a:xfrm rot="10800000" flipH="1">
            <a:off x="-8100" y="2623100"/>
            <a:ext cx="9160200" cy="39900"/>
          </a:xfrm>
          <a:prstGeom prst="straightConnector1">
            <a:avLst/>
          </a:prstGeom>
          <a:noFill/>
          <a:ln w="76200" cap="flat" cmpd="sng">
            <a:solidFill>
              <a:srgbClr val="66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7" name="Shape 337"/>
          <p:cNvSpPr/>
          <p:nvPr/>
        </p:nvSpPr>
        <p:spPr>
          <a:xfrm>
            <a:off x="4438375" y="2531350"/>
            <a:ext cx="251875" cy="238625"/>
          </a:xfrm>
          <a:prstGeom prst="flowChartDecision">
            <a:avLst/>
          </a:prstGeom>
          <a:solidFill>
            <a:srgbClr val="660000"/>
          </a:solidFill>
          <a:ln w="9525" cap="flat" cmpd="sng">
            <a:solidFill>
              <a:srgbClr val="66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3868450" y="2523738"/>
            <a:ext cx="251875" cy="238625"/>
          </a:xfrm>
          <a:prstGeom prst="flowChartDecision">
            <a:avLst/>
          </a:prstGeom>
          <a:solidFill>
            <a:srgbClr val="660000"/>
          </a:solidFill>
          <a:ln w="9525" cap="flat" cmpd="sng">
            <a:solidFill>
              <a:srgbClr val="66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5008300" y="2531350"/>
            <a:ext cx="251875" cy="238625"/>
          </a:xfrm>
          <a:prstGeom prst="flowChartDecision">
            <a:avLst/>
          </a:prstGeom>
          <a:solidFill>
            <a:srgbClr val="660000"/>
          </a:solidFill>
          <a:ln w="9525" cap="flat" cmpd="sng">
            <a:solidFill>
              <a:srgbClr val="66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l="24158" t="6035" r="31028" b="6106"/>
          <a:stretch/>
        </p:blipFill>
        <p:spPr>
          <a:xfrm>
            <a:off x="6863327" y="2089775"/>
            <a:ext cx="1954600" cy="174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 rotWithShape="1">
          <a:blip r:embed="rId4">
            <a:alphaModFix/>
          </a:blip>
          <a:srcRect l="22109" r="27111"/>
          <a:stretch/>
        </p:blipFill>
        <p:spPr>
          <a:xfrm>
            <a:off x="4735037" y="2094087"/>
            <a:ext cx="1936375" cy="173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 rotWithShape="1">
          <a:blip r:embed="rId5">
            <a:alphaModFix/>
          </a:blip>
          <a:srcRect l="30169" r="18825"/>
          <a:stretch/>
        </p:blipFill>
        <p:spPr>
          <a:xfrm>
            <a:off x="2588525" y="2089775"/>
            <a:ext cx="1954600" cy="17468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/>
          <p:nvPr/>
        </p:nvSpPr>
        <p:spPr>
          <a:xfrm>
            <a:off x="326075" y="1288500"/>
            <a:ext cx="1862700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wrap="square" lIns="121875" tIns="121875" rIns="121875" bIns="1218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body" idx="4294967295"/>
          </p:nvPr>
        </p:nvSpPr>
        <p:spPr>
          <a:xfrm>
            <a:off x="326075" y="1435200"/>
            <a:ext cx="1600800" cy="314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Trains use Track</a:t>
            </a:r>
          </a:p>
        </p:txBody>
      </p:sp>
      <p:sp>
        <p:nvSpPr>
          <p:cNvPr id="72" name="Shape 72"/>
          <p:cNvSpPr/>
          <p:nvPr/>
        </p:nvSpPr>
        <p:spPr>
          <a:xfrm>
            <a:off x="2588525" y="1288500"/>
            <a:ext cx="1862700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wrap="square" lIns="121875" tIns="121875" rIns="121875" bIns="1218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4294967295"/>
          </p:nvPr>
        </p:nvSpPr>
        <p:spPr>
          <a:xfrm>
            <a:off x="4914350" y="1451575"/>
            <a:ext cx="1600800" cy="314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Challenge 1</a:t>
            </a:r>
          </a:p>
        </p:txBody>
      </p:sp>
      <p:sp>
        <p:nvSpPr>
          <p:cNvPr id="74" name="Shape 74"/>
          <p:cNvSpPr/>
          <p:nvPr/>
        </p:nvSpPr>
        <p:spPr>
          <a:xfrm>
            <a:off x="4725925" y="1288500"/>
            <a:ext cx="1862700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wrap="square" lIns="121875" tIns="121875" rIns="121875" bIns="1218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body" idx="4294967295"/>
          </p:nvPr>
        </p:nvSpPr>
        <p:spPr>
          <a:xfrm>
            <a:off x="2643275" y="1435200"/>
            <a:ext cx="1600800" cy="314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Cracked Track</a:t>
            </a:r>
          </a:p>
        </p:txBody>
      </p:sp>
      <p:sp>
        <p:nvSpPr>
          <p:cNvPr id="76" name="Shape 76"/>
          <p:cNvSpPr/>
          <p:nvPr/>
        </p:nvSpPr>
        <p:spPr>
          <a:xfrm>
            <a:off x="6863325" y="1288500"/>
            <a:ext cx="1862700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wrap="square" lIns="121875" tIns="121875" rIns="121875" bIns="1218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7" name="Shape 77"/>
          <p:cNvSpPr txBox="1">
            <a:spLocks noGrp="1"/>
          </p:cNvSpPr>
          <p:nvPr>
            <p:ph type="body" idx="4294967295"/>
          </p:nvPr>
        </p:nvSpPr>
        <p:spPr>
          <a:xfrm>
            <a:off x="6863325" y="1435200"/>
            <a:ext cx="1600800" cy="314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Repaired Track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4294967295"/>
          </p:nvPr>
        </p:nvSpPr>
        <p:spPr>
          <a:xfrm>
            <a:off x="4737450" y="1435200"/>
            <a:ext cx="1600800" cy="314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Grinding Train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153900" y="4788250"/>
            <a:ext cx="2033100" cy="19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http://www.loram.com/</a:t>
            </a:r>
          </a:p>
        </p:txBody>
      </p:sp>
      <p:grpSp>
        <p:nvGrpSpPr>
          <p:cNvPr id="82" name="Shape 82"/>
          <p:cNvGrpSpPr/>
          <p:nvPr/>
        </p:nvGrpSpPr>
        <p:grpSpPr>
          <a:xfrm>
            <a:off x="337092" y="2094925"/>
            <a:ext cx="1943583" cy="1736575"/>
            <a:chOff x="2599542" y="2095775"/>
            <a:chExt cx="1943583" cy="1736575"/>
          </a:xfrm>
        </p:grpSpPr>
        <p:pic>
          <p:nvPicPr>
            <p:cNvPr id="83" name="Shape 83"/>
            <p:cNvPicPr preferRelativeResize="0"/>
            <p:nvPr/>
          </p:nvPicPr>
          <p:blipFill rotWithShape="1">
            <a:blip r:embed="rId6">
              <a:alphaModFix/>
            </a:blip>
            <a:srcRect l="37958" t="14835" r="2869" b="19257"/>
            <a:stretch/>
          </p:blipFill>
          <p:spPr>
            <a:xfrm>
              <a:off x="2599542" y="2095775"/>
              <a:ext cx="1205431" cy="60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Shape 84"/>
            <p:cNvPicPr preferRelativeResize="0"/>
            <p:nvPr/>
          </p:nvPicPr>
          <p:blipFill rotWithShape="1">
            <a:blip r:embed="rId7">
              <a:alphaModFix/>
            </a:blip>
            <a:srcRect l="20223" t="3526" r="14769" b="2426"/>
            <a:stretch/>
          </p:blipFill>
          <p:spPr>
            <a:xfrm>
              <a:off x="3621411" y="2095775"/>
              <a:ext cx="921714" cy="60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Shape 85"/>
            <p:cNvPicPr preferRelativeResize="0"/>
            <p:nvPr/>
          </p:nvPicPr>
          <p:blipFill rotWithShape="1">
            <a:blip r:embed="rId8">
              <a:alphaModFix/>
            </a:blip>
            <a:srcRect r="14059"/>
            <a:stretch/>
          </p:blipFill>
          <p:spPr>
            <a:xfrm>
              <a:off x="2599542" y="2687313"/>
              <a:ext cx="1082274" cy="60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Shape 86"/>
            <p:cNvPicPr preferRelativeResize="0"/>
            <p:nvPr/>
          </p:nvPicPr>
          <p:blipFill rotWithShape="1">
            <a:blip r:embed="rId9">
              <a:alphaModFix/>
            </a:blip>
            <a:srcRect l="19110" t="39877" r="15844" b="21076"/>
            <a:stretch/>
          </p:blipFill>
          <p:spPr>
            <a:xfrm>
              <a:off x="2606725" y="3295125"/>
              <a:ext cx="1936399" cy="53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 rotWithShape="1">
            <a:blip r:embed="rId10">
              <a:alphaModFix/>
            </a:blip>
            <a:srcRect l="22107" t="16805" r="35311" b="8338"/>
            <a:stretch/>
          </p:blipFill>
          <p:spPr>
            <a:xfrm>
              <a:off x="3519711" y="2581112"/>
              <a:ext cx="1023414" cy="8202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" name="Shape 79">
            <a:extLst>
              <a:ext uri="{FF2B5EF4-FFF2-40B4-BE49-F238E27FC236}">
                <a16:creationId xmlns:a16="http://schemas.microsoft.com/office/drawing/2014/main" id="{5D6BD8FA-246A-46E1-BB2E-55734F51165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0169" r="18825"/>
          <a:stretch/>
        </p:blipFill>
        <p:spPr>
          <a:xfrm>
            <a:off x="2564392" y="2084624"/>
            <a:ext cx="1954600" cy="1746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Shape 82">
            <a:extLst>
              <a:ext uri="{FF2B5EF4-FFF2-40B4-BE49-F238E27FC236}">
                <a16:creationId xmlns:a16="http://schemas.microsoft.com/office/drawing/2014/main" id="{600312B4-4DBE-40BB-97B8-0E6C12404ADD}"/>
              </a:ext>
            </a:extLst>
          </p:cNvPr>
          <p:cNvGrpSpPr/>
          <p:nvPr/>
        </p:nvGrpSpPr>
        <p:grpSpPr>
          <a:xfrm>
            <a:off x="339911" y="2097295"/>
            <a:ext cx="1936400" cy="1736575"/>
            <a:chOff x="2606725" y="2095775"/>
            <a:chExt cx="1936400" cy="1736575"/>
          </a:xfrm>
        </p:grpSpPr>
        <p:pic>
          <p:nvPicPr>
            <p:cNvPr id="26" name="Shape 83">
              <a:extLst>
                <a:ext uri="{FF2B5EF4-FFF2-40B4-BE49-F238E27FC236}">
                  <a16:creationId xmlns:a16="http://schemas.microsoft.com/office/drawing/2014/main" id="{80837D41-A36E-4D85-A16B-1E826FD5E9B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37958" t="14835" r="2869" b="19257"/>
            <a:stretch/>
          </p:blipFill>
          <p:spPr>
            <a:xfrm>
              <a:off x="2610559" y="2095775"/>
              <a:ext cx="1205431" cy="60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Shape 84">
              <a:extLst>
                <a:ext uri="{FF2B5EF4-FFF2-40B4-BE49-F238E27FC236}">
                  <a16:creationId xmlns:a16="http://schemas.microsoft.com/office/drawing/2014/main" id="{955F2C31-1E41-47F5-B56E-EC07C154BA9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20223" t="3526" r="14769" b="2426"/>
            <a:stretch/>
          </p:blipFill>
          <p:spPr>
            <a:xfrm>
              <a:off x="3621411" y="2095775"/>
              <a:ext cx="921714" cy="60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Shape 85">
              <a:extLst>
                <a:ext uri="{FF2B5EF4-FFF2-40B4-BE49-F238E27FC236}">
                  <a16:creationId xmlns:a16="http://schemas.microsoft.com/office/drawing/2014/main" id="{9AAA4398-60FE-4F92-A08C-692EE5E4724D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r="14059"/>
            <a:stretch/>
          </p:blipFill>
          <p:spPr>
            <a:xfrm>
              <a:off x="2610559" y="2687313"/>
              <a:ext cx="1082274" cy="60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Shape 86">
              <a:extLst>
                <a:ext uri="{FF2B5EF4-FFF2-40B4-BE49-F238E27FC236}">
                  <a16:creationId xmlns:a16="http://schemas.microsoft.com/office/drawing/2014/main" id="{AE91116A-68D2-4E3D-9421-8AF570CF0BCA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19110" t="39877" r="15844" b="21076"/>
            <a:stretch/>
          </p:blipFill>
          <p:spPr>
            <a:xfrm>
              <a:off x="2606725" y="3295125"/>
              <a:ext cx="1936399" cy="53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Shape 87">
              <a:extLst>
                <a:ext uri="{FF2B5EF4-FFF2-40B4-BE49-F238E27FC236}">
                  <a16:creationId xmlns:a16="http://schemas.microsoft.com/office/drawing/2014/main" id="{D8CA611C-AC7B-4B44-B665-AFF2C8D53503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22107" t="16805" r="35311" b="8338"/>
            <a:stretch/>
          </p:blipFill>
          <p:spPr>
            <a:xfrm>
              <a:off x="3519711" y="2581112"/>
              <a:ext cx="1023414" cy="8202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" name="Shape 81">
            <a:extLst>
              <a:ext uri="{FF2B5EF4-FFF2-40B4-BE49-F238E27FC236}">
                <a16:creationId xmlns:a16="http://schemas.microsoft.com/office/drawing/2014/main" id="{1B0EC68B-1ADC-43D3-AB7F-B1E36E9B8A1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109" r="27111"/>
          <a:stretch/>
        </p:blipFill>
        <p:spPr>
          <a:xfrm>
            <a:off x="4746562" y="2103531"/>
            <a:ext cx="1936375" cy="173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80">
            <a:extLst>
              <a:ext uri="{FF2B5EF4-FFF2-40B4-BE49-F238E27FC236}">
                <a16:creationId xmlns:a16="http://schemas.microsoft.com/office/drawing/2014/main" id="{1CF4233B-34E5-40B5-86CA-2783297DC3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158" t="6035" r="31028" b="6106"/>
          <a:stretch/>
        </p:blipFill>
        <p:spPr>
          <a:xfrm>
            <a:off x="6863327" y="2116926"/>
            <a:ext cx="1954600" cy="1746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88">
            <a:extLst>
              <a:ext uri="{FF2B5EF4-FFF2-40B4-BE49-F238E27FC236}">
                <a16:creationId xmlns:a16="http://schemas.microsoft.com/office/drawing/2014/main" id="{237F8722-6E49-485E-8D2B-02814AD276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660000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The Process</a:t>
            </a:r>
          </a:p>
        </p:txBody>
      </p:sp>
    </p:spTree>
    <p:extLst>
      <p:ext uri="{BB962C8B-B14F-4D97-AF65-F5344CB8AC3E}">
        <p14:creationId xmlns:p14="http://schemas.microsoft.com/office/powerpoint/2010/main" val="48497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20988E-6 L 0.25 -3.2098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225000" y="2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225000" y="2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225000" y="2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83951E-6 L -0.25 -2.83951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225000" y="22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660000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The Problem</a:t>
            </a:r>
          </a:p>
        </p:txBody>
      </p:sp>
      <p:grpSp>
        <p:nvGrpSpPr>
          <p:cNvPr id="95" name="Shape 95"/>
          <p:cNvGrpSpPr/>
          <p:nvPr/>
        </p:nvGrpSpPr>
        <p:grpSpPr>
          <a:xfrm>
            <a:off x="355725" y="1304875"/>
            <a:ext cx="2628925" cy="3416400"/>
            <a:chOff x="431925" y="1304875"/>
            <a:chExt cx="2628925" cy="3416400"/>
          </a:xfrm>
        </p:grpSpPr>
        <p:sp>
          <p:nvSpPr>
            <p:cNvPr id="96" name="Shape 96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8" name="Shape 98"/>
          <p:cNvSpPr txBox="1">
            <a:spLocks noGrp="1"/>
          </p:cNvSpPr>
          <p:nvPr>
            <p:ph type="body" idx="4294967295"/>
          </p:nvPr>
        </p:nvSpPr>
        <p:spPr>
          <a:xfrm>
            <a:off x="430225" y="1304875"/>
            <a:ext cx="2494500" cy="461400"/>
          </a:xfrm>
          <a:prstGeom prst="rect">
            <a:avLst/>
          </a:prstGeom>
          <a:solidFill>
            <a:srgbClr val="5B0F00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4294967295"/>
          </p:nvPr>
        </p:nvSpPr>
        <p:spPr>
          <a:xfrm>
            <a:off x="432125" y="1850300"/>
            <a:ext cx="2478600" cy="279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/>
              <a:t>Loram is a leading supplier of railway track maintenance machinery and services in North America</a:t>
            </a:r>
          </a:p>
        </p:txBody>
      </p:sp>
      <p:grpSp>
        <p:nvGrpSpPr>
          <p:cNvPr id="100" name="Shape 100"/>
          <p:cNvGrpSpPr/>
          <p:nvPr/>
        </p:nvGrpSpPr>
        <p:grpSpPr>
          <a:xfrm>
            <a:off x="3244250" y="1304875"/>
            <a:ext cx="2632500" cy="3416400"/>
            <a:chOff x="3320450" y="1304875"/>
            <a:chExt cx="2632500" cy="3416400"/>
          </a:xfrm>
        </p:grpSpPr>
        <p:sp>
          <p:nvSpPr>
            <p:cNvPr id="101" name="Shape 101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4294967295"/>
          </p:nvPr>
        </p:nvSpPr>
        <p:spPr>
          <a:xfrm>
            <a:off x="3313250" y="1304875"/>
            <a:ext cx="2494500" cy="461400"/>
          </a:xfrm>
          <a:prstGeom prst="rect">
            <a:avLst/>
          </a:prstGeom>
          <a:solidFill>
            <a:srgbClr val="5B0F00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Context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4294967295"/>
          </p:nvPr>
        </p:nvSpPr>
        <p:spPr>
          <a:xfrm>
            <a:off x="3320575" y="1850300"/>
            <a:ext cx="2478600" cy="279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/>
              <a:t>Loram collects data on each grinding stone used but no prior analysis has been conducted on that data</a:t>
            </a:r>
          </a:p>
        </p:txBody>
      </p:sp>
      <p:grpSp>
        <p:nvGrpSpPr>
          <p:cNvPr id="105" name="Shape 105"/>
          <p:cNvGrpSpPr/>
          <p:nvPr/>
        </p:nvGrpSpPr>
        <p:grpSpPr>
          <a:xfrm>
            <a:off x="6136350" y="1304875"/>
            <a:ext cx="2632500" cy="3416400"/>
            <a:chOff x="6212550" y="1304875"/>
            <a:chExt cx="2632500" cy="3416400"/>
          </a:xfrm>
        </p:grpSpPr>
        <p:sp>
          <p:nvSpPr>
            <p:cNvPr id="106" name="Shape 106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8" name="Shape 108"/>
          <p:cNvSpPr txBox="1">
            <a:spLocks noGrp="1"/>
          </p:cNvSpPr>
          <p:nvPr>
            <p:ph type="body" idx="4294967295"/>
          </p:nvPr>
        </p:nvSpPr>
        <p:spPr>
          <a:xfrm>
            <a:off x="6196275" y="1304875"/>
            <a:ext cx="2494500" cy="461400"/>
          </a:xfrm>
          <a:prstGeom prst="rect">
            <a:avLst/>
          </a:prstGeom>
          <a:solidFill>
            <a:srgbClr val="660000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 Statement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4294967295"/>
          </p:nvPr>
        </p:nvSpPr>
        <p:spPr>
          <a:xfrm>
            <a:off x="6210200" y="1850400"/>
            <a:ext cx="2478600" cy="279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How long will a grinding stone last?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00" y="3728748"/>
            <a:ext cx="2494501" cy="473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4">
            <a:alphaModFix/>
          </a:blip>
          <a:srcRect l="37141" t="18844" r="30792" b="7658"/>
          <a:stretch/>
        </p:blipFill>
        <p:spPr>
          <a:xfrm>
            <a:off x="3965675" y="3366924"/>
            <a:ext cx="1223374" cy="12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5">
            <a:alphaModFix/>
          </a:blip>
          <a:srcRect l="12065" t="13404" r="64347"/>
          <a:stretch/>
        </p:blipFill>
        <p:spPr>
          <a:xfrm>
            <a:off x="6868587" y="3334212"/>
            <a:ext cx="1020524" cy="13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153900" y="4788250"/>
            <a:ext cx="2033100" cy="19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</a:rPr>
              <a:t>http://www.loram.com/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660000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The Data</a:t>
            </a:r>
          </a:p>
        </p:txBody>
      </p:sp>
      <p:grpSp>
        <p:nvGrpSpPr>
          <p:cNvPr id="119" name="Shape 119"/>
          <p:cNvGrpSpPr/>
          <p:nvPr/>
        </p:nvGrpSpPr>
        <p:grpSpPr>
          <a:xfrm>
            <a:off x="3582589" y="1304875"/>
            <a:ext cx="5002803" cy="3416400"/>
            <a:chOff x="3320450" y="1304875"/>
            <a:chExt cx="2632500" cy="3416400"/>
          </a:xfrm>
        </p:grpSpPr>
        <p:sp>
          <p:nvSpPr>
            <p:cNvPr id="120" name="Shape 120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2" name="Shape 122"/>
          <p:cNvSpPr txBox="1">
            <a:spLocks noGrp="1"/>
          </p:cNvSpPr>
          <p:nvPr>
            <p:ph type="body" idx="4294967295"/>
          </p:nvPr>
        </p:nvSpPr>
        <p:spPr>
          <a:xfrm>
            <a:off x="3693650" y="1304875"/>
            <a:ext cx="4654200" cy="461400"/>
          </a:xfrm>
          <a:prstGeom prst="rect">
            <a:avLst/>
          </a:prstGeom>
          <a:solidFill>
            <a:srgbClr val="5B0F00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Variables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4294967295"/>
          </p:nvPr>
        </p:nvSpPr>
        <p:spPr>
          <a:xfrm>
            <a:off x="3693650" y="1850325"/>
            <a:ext cx="4552500" cy="279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numeric and 2 categorical variables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 b="1"/>
              <a:t>Stone Lifetime in Minutes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/>
              <a:t>Distance Traveled in Miles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/>
              <a:t>Position on Train (3)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/>
              <a:t>Percent of Time at an Angle (7)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/>
              <a:t>Programmed Amps at an Angle (7)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/>
              <a:t>Average Programmed Amps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/>
              <a:t>Actual Amps/Programmed Amps</a:t>
            </a:r>
          </a:p>
          <a:p>
            <a:pPr marL="457200" lvl="0" indent="-330200" rtl="0">
              <a:spcBef>
                <a:spcPts val="0"/>
              </a:spcBef>
              <a:buSzPct val="100000"/>
            </a:pPr>
            <a:r>
              <a:rPr lang="en" sz="1600"/>
              <a:t>Month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</p:txBody>
      </p:sp>
      <p:grpSp>
        <p:nvGrpSpPr>
          <p:cNvPr id="124" name="Shape 124"/>
          <p:cNvGrpSpPr/>
          <p:nvPr/>
        </p:nvGrpSpPr>
        <p:grpSpPr>
          <a:xfrm>
            <a:off x="435917" y="1304875"/>
            <a:ext cx="2629977" cy="3416400"/>
            <a:chOff x="431925" y="1304875"/>
            <a:chExt cx="2628925" cy="3416400"/>
          </a:xfrm>
        </p:grpSpPr>
        <p:sp>
          <p:nvSpPr>
            <p:cNvPr id="125" name="Shape 125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7" name="Shape 127"/>
          <p:cNvSpPr txBox="1">
            <a:spLocks noGrp="1"/>
          </p:cNvSpPr>
          <p:nvPr>
            <p:ph type="body" idx="4294967295"/>
          </p:nvPr>
        </p:nvSpPr>
        <p:spPr>
          <a:xfrm>
            <a:off x="527600" y="1304875"/>
            <a:ext cx="2340000" cy="461400"/>
          </a:xfrm>
          <a:prstGeom prst="rect">
            <a:avLst/>
          </a:prstGeom>
          <a:solidFill>
            <a:srgbClr val="5B0F00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Cleaning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4294967295"/>
          </p:nvPr>
        </p:nvSpPr>
        <p:spPr>
          <a:xfrm>
            <a:off x="558250" y="1766275"/>
            <a:ext cx="2443200" cy="279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11280 observations</a:t>
            </a:r>
          </a:p>
          <a:p>
            <a:pPr lvl="0">
              <a:spcBef>
                <a:spcPts val="0"/>
              </a:spcBef>
              <a:buNone/>
            </a:pPr>
            <a:r>
              <a:rPr lang="en" b="1"/>
              <a:t>52 → 22 variables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Variables removed:</a:t>
            </a: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/>
              <a:t>Company Specific</a:t>
            </a: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/>
              <a:t>Constant value</a:t>
            </a: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600"/>
              <a:t>High collinearity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Variables adjusted: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/>
              <a:t>Stone lifetime</a:t>
            </a:r>
          </a:p>
          <a:p>
            <a:pPr marL="457200" lvl="0" indent="-330200" rtl="0">
              <a:spcBef>
                <a:spcPts val="0"/>
              </a:spcBef>
              <a:buSzPct val="100000"/>
            </a:pPr>
            <a:r>
              <a:rPr lang="en" sz="1600"/>
              <a:t>Distance traveled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660000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Data Visualizations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00" y="1225950"/>
            <a:ext cx="5196326" cy="35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950" y="1225950"/>
            <a:ext cx="2607425" cy="17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1950" y="3070050"/>
            <a:ext cx="2607346" cy="17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 descr="Background pointer shape in timeline graphic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875" tIns="121875" rIns="121875" bIns="1218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4294967295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Linear Regression</a:t>
            </a:r>
          </a:p>
        </p:txBody>
      </p:sp>
      <p:grpSp>
        <p:nvGrpSpPr>
          <p:cNvPr id="143" name="Shape 143"/>
          <p:cNvGrpSpPr/>
          <p:nvPr/>
        </p:nvGrpSpPr>
        <p:grpSpPr>
          <a:xfrm>
            <a:off x="969270" y="1610215"/>
            <a:ext cx="198900" cy="593656"/>
            <a:chOff x="777447" y="1610215"/>
            <a:chExt cx="198900" cy="593656"/>
          </a:xfrm>
        </p:grpSpPr>
        <p:cxnSp>
          <p:nvCxnSpPr>
            <p:cNvPr id="144" name="Shape 144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5" name="Shape 145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6" name="Shape 146"/>
          <p:cNvSpPr txBox="1">
            <a:spLocks noGrp="1"/>
          </p:cNvSpPr>
          <p:nvPr>
            <p:ph type="body" idx="4294967295"/>
          </p:nvPr>
        </p:nvSpPr>
        <p:spPr>
          <a:xfrm>
            <a:off x="282175" y="703925"/>
            <a:ext cx="2565000" cy="906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/>
              <a:t>Best subset selection</a:t>
            </a:r>
          </a:p>
          <a:p>
            <a:pPr marL="457200" lvl="0" indent="-330200">
              <a:spcBef>
                <a:spcPts val="0"/>
              </a:spcBef>
              <a:buSzPct val="100000"/>
            </a:pPr>
            <a:r>
              <a:rPr lang="en" sz="1600"/>
              <a:t>Interactions</a:t>
            </a:r>
          </a:p>
        </p:txBody>
      </p:sp>
      <p:sp>
        <p:nvSpPr>
          <p:cNvPr id="147" name="Shape 147" descr="Background pointer shape in timeline graphic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875" tIns="121875" rIns="121875" bIns="1218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4294967295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Elastic Net</a:t>
            </a:r>
          </a:p>
        </p:txBody>
      </p:sp>
      <p:grpSp>
        <p:nvGrpSpPr>
          <p:cNvPr id="149" name="Shape 149"/>
          <p:cNvGrpSpPr/>
          <p:nvPr/>
        </p:nvGrpSpPr>
        <p:grpSpPr>
          <a:xfrm>
            <a:off x="2684632" y="2938958"/>
            <a:ext cx="198900" cy="593656"/>
            <a:chOff x="2223534" y="2938958"/>
            <a:chExt cx="198900" cy="593656"/>
          </a:xfrm>
        </p:grpSpPr>
        <p:cxnSp>
          <p:nvCxnSpPr>
            <p:cNvPr id="150" name="Shape 150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1" name="Shape 151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2" name="Shape 152"/>
          <p:cNvSpPr txBox="1">
            <a:spLocks noGrp="1"/>
          </p:cNvSpPr>
          <p:nvPr>
            <p:ph type="body" idx="4294967295"/>
          </p:nvPr>
        </p:nvSpPr>
        <p:spPr>
          <a:xfrm>
            <a:off x="1953402" y="3679925"/>
            <a:ext cx="1778400" cy="906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/>
              <a:t>Lasso</a:t>
            </a:r>
          </a:p>
          <a:p>
            <a:pPr marL="457200" lvl="0" indent="-330200">
              <a:spcBef>
                <a:spcPts val="0"/>
              </a:spcBef>
              <a:buSzPct val="100000"/>
            </a:pPr>
            <a:r>
              <a:rPr lang="en" sz="1600"/>
              <a:t>Ridge</a:t>
            </a:r>
          </a:p>
        </p:txBody>
      </p:sp>
      <p:sp>
        <p:nvSpPr>
          <p:cNvPr id="153" name="Shape 153" descr="Background pointer shape in timeline graphic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875" tIns="121875" rIns="121875" bIns="1218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4294967295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Dimension Reduction</a:t>
            </a:r>
          </a:p>
        </p:txBody>
      </p:sp>
      <p:grpSp>
        <p:nvGrpSpPr>
          <p:cNvPr id="155" name="Shape 155"/>
          <p:cNvGrpSpPr/>
          <p:nvPr/>
        </p:nvGrpSpPr>
        <p:grpSpPr>
          <a:xfrm>
            <a:off x="4319545" y="1610215"/>
            <a:ext cx="198900" cy="593656"/>
            <a:chOff x="3918084" y="1610215"/>
            <a:chExt cx="198900" cy="593656"/>
          </a:xfrm>
        </p:grpSpPr>
        <p:cxnSp>
          <p:nvCxnSpPr>
            <p:cNvPr id="156" name="Shape 156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7" name="Shape 157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body" idx="4294967295"/>
          </p:nvPr>
        </p:nvSpPr>
        <p:spPr>
          <a:xfrm>
            <a:off x="3162975" y="524650"/>
            <a:ext cx="2669100" cy="1153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/>
              <a:t>Principal Component Regression</a:t>
            </a:r>
          </a:p>
          <a:p>
            <a:pPr marL="457200" lvl="0" indent="-330200">
              <a:spcBef>
                <a:spcPts val="0"/>
              </a:spcBef>
              <a:buSzPct val="100000"/>
            </a:pPr>
            <a:r>
              <a:rPr lang="en" sz="1600"/>
              <a:t>Partial Least Squares</a:t>
            </a:r>
          </a:p>
        </p:txBody>
      </p:sp>
      <p:sp>
        <p:nvSpPr>
          <p:cNvPr id="159" name="Shape 159" descr="Background pointer shape in timeline graphic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875" tIns="121875" rIns="121875" bIns="1218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4294967295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Tree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Methods</a:t>
            </a:r>
          </a:p>
        </p:txBody>
      </p:sp>
      <p:grpSp>
        <p:nvGrpSpPr>
          <p:cNvPr id="161" name="Shape 161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62" name="Shape 162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3" name="Shape 163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4" name="Shape 164"/>
          <p:cNvSpPr txBox="1">
            <a:spLocks noGrp="1"/>
          </p:cNvSpPr>
          <p:nvPr>
            <p:ph type="body" idx="4294967295"/>
          </p:nvPr>
        </p:nvSpPr>
        <p:spPr>
          <a:xfrm>
            <a:off x="5353225" y="3679925"/>
            <a:ext cx="2669100" cy="906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/>
              <a:t>Tree</a:t>
            </a:r>
          </a:p>
          <a:p>
            <a:pPr marL="457200" lvl="0" indent="-330200">
              <a:spcBef>
                <a:spcPts val="0"/>
              </a:spcBef>
              <a:buSzPct val="100000"/>
            </a:pPr>
            <a:r>
              <a:rPr lang="en" sz="1600"/>
              <a:t>Recursive Partitioning</a:t>
            </a:r>
          </a:p>
        </p:txBody>
      </p:sp>
      <p:sp>
        <p:nvSpPr>
          <p:cNvPr id="165" name="Shape 165" descr="Background pointer shape in timeline graphic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875" tIns="121875" rIns="121875" bIns="1218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4294967295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Ensemble Methods</a:t>
            </a:r>
          </a:p>
        </p:txBody>
      </p:sp>
      <p:grpSp>
        <p:nvGrpSpPr>
          <p:cNvPr id="167" name="Shape 167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68" name="Shape 16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9" name="Shape 169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0" name="Shape 170"/>
          <p:cNvSpPr txBox="1">
            <a:spLocks noGrp="1"/>
          </p:cNvSpPr>
          <p:nvPr>
            <p:ph type="body" idx="4294967295"/>
          </p:nvPr>
        </p:nvSpPr>
        <p:spPr>
          <a:xfrm>
            <a:off x="5973075" y="461275"/>
            <a:ext cx="3035700" cy="1002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/>
              <a:t>Bagging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/>
              <a:t>Random Forest</a:t>
            </a:r>
          </a:p>
          <a:p>
            <a:pPr marL="457200" lvl="0" indent="-330200">
              <a:spcBef>
                <a:spcPts val="0"/>
              </a:spcBef>
              <a:buSzPct val="100000"/>
            </a:pPr>
            <a:r>
              <a:rPr lang="en" sz="1600"/>
              <a:t>Random Forest with PCA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660000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Linear Regression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25" y="3178725"/>
            <a:ext cx="2869625" cy="194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7750" y="3178737"/>
            <a:ext cx="2869625" cy="194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8825" y="3178725"/>
            <a:ext cx="2833475" cy="192203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9" name="Shape 179"/>
          <p:cNvGraphicFramePr/>
          <p:nvPr/>
        </p:nvGraphicFramePr>
        <p:xfrm>
          <a:off x="952500" y="1117213"/>
          <a:ext cx="7239000" cy="1981050"/>
        </p:xfrm>
        <a:graphic>
          <a:graphicData uri="http://schemas.openxmlformats.org/drawingml/2006/table">
            <a:tbl>
              <a:tblPr>
                <a:noFill/>
                <a:tableStyleId>{5336ABED-8800-4385-A52D-3D3FFF587A2B}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Model Includes</a:t>
                      </a:r>
                    </a:p>
                  </a:txBody>
                  <a:tcPr marL="91425" marR="91425" marT="91425" marB="91425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Adjusted R^2</a:t>
                      </a:r>
                    </a:p>
                  </a:txBody>
                  <a:tcPr marL="91425" marR="91425" marT="91425" marB="91425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Test RMSE</a:t>
                      </a:r>
                    </a:p>
                  </a:txBody>
                  <a:tcPr marL="91425" marR="91425" marT="91425" marB="91425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Distance</a:t>
                      </a:r>
                    </a:p>
                  </a:txBody>
                  <a:tcPr marL="91425" marR="91425" marT="91425" marB="91425"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83.94%</a:t>
                      </a:r>
                    </a:p>
                  </a:txBody>
                  <a:tcPr marL="91425" marR="91425" marT="91425" marB="91425"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37.095</a:t>
                      </a:r>
                    </a:p>
                  </a:txBody>
                  <a:tcPr marL="91425" marR="91425" marT="91425" marB="91425"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All predictors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85.85%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34.914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Best subset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85.79%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34.898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Interactions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85.95%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34.777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0" name="Shape 180"/>
          <p:cNvSpPr txBox="1"/>
          <p:nvPr/>
        </p:nvSpPr>
        <p:spPr>
          <a:xfrm>
            <a:off x="90275" y="1126175"/>
            <a:ext cx="742500" cy="196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300"/>
              <a:t>Tried:</a:t>
            </a:r>
          </a:p>
          <a:p>
            <a:pPr lvl="0" algn="r">
              <a:spcBef>
                <a:spcPts val="0"/>
              </a:spcBef>
              <a:buNone/>
            </a:pPr>
            <a:endParaRPr sz="1300"/>
          </a:p>
          <a:p>
            <a:pPr lvl="0" algn="r">
              <a:spcBef>
                <a:spcPts val="0"/>
              </a:spcBef>
              <a:buNone/>
            </a:pPr>
            <a:r>
              <a:rPr lang="en" sz="1300"/>
              <a:t>1</a:t>
            </a:r>
          </a:p>
          <a:p>
            <a:pPr lvl="0" algn="r">
              <a:spcBef>
                <a:spcPts val="0"/>
              </a:spcBef>
              <a:buNone/>
            </a:pPr>
            <a:endParaRPr sz="1300"/>
          </a:p>
          <a:p>
            <a:pPr lvl="0" algn="r">
              <a:spcBef>
                <a:spcPts val="0"/>
              </a:spcBef>
              <a:buNone/>
            </a:pPr>
            <a:r>
              <a:rPr lang="en" sz="1300"/>
              <a:t>2</a:t>
            </a:r>
          </a:p>
          <a:p>
            <a:pPr lvl="0" algn="r">
              <a:spcBef>
                <a:spcPts val="0"/>
              </a:spcBef>
              <a:buNone/>
            </a:pPr>
            <a:endParaRPr sz="1300"/>
          </a:p>
          <a:p>
            <a:pPr lvl="0" algn="r">
              <a:spcBef>
                <a:spcPts val="0"/>
              </a:spcBef>
              <a:buNone/>
            </a:pPr>
            <a:r>
              <a:rPr lang="en" sz="1300"/>
              <a:t>3</a:t>
            </a:r>
          </a:p>
          <a:p>
            <a:pPr lvl="0" algn="r">
              <a:spcBef>
                <a:spcPts val="0"/>
              </a:spcBef>
              <a:buNone/>
            </a:pPr>
            <a:endParaRPr sz="1300"/>
          </a:p>
          <a:p>
            <a:pPr lvl="0" algn="r">
              <a:spcBef>
                <a:spcPts val="0"/>
              </a:spcBef>
              <a:buNone/>
            </a:pPr>
            <a:r>
              <a:rPr lang="en" sz="1300"/>
              <a:t>4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2370375" y="4281200"/>
            <a:ext cx="450600" cy="464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2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5221875" y="4281200"/>
            <a:ext cx="450600" cy="464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3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8191500" y="4281200"/>
            <a:ext cx="450600" cy="464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Shape 188"/>
          <p:cNvGraphicFramePr/>
          <p:nvPr/>
        </p:nvGraphicFramePr>
        <p:xfrm>
          <a:off x="952500" y="1347650"/>
          <a:ext cx="7239000" cy="2560140"/>
        </p:xfrm>
        <a:graphic>
          <a:graphicData uri="http://schemas.openxmlformats.org/drawingml/2006/table">
            <a:tbl>
              <a:tblPr>
                <a:noFill/>
                <a:tableStyleId>{5336ABED-8800-4385-A52D-3D3FFF587A2B}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rgbClr val="F3F3F3"/>
                          </a:solidFill>
                        </a:rPr>
                        <a:t>Method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rgbClr val="F3F3F3"/>
                          </a:solidFill>
                        </a:rPr>
                        <a:t>Test RMSE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</a:rPr>
                        <a:t>Linear Regression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34.777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16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813</Words>
  <Application>Microsoft Office PowerPoint</Application>
  <PresentationFormat>On-screen Show (16:9)</PresentationFormat>
  <Paragraphs>225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Arial</vt:lpstr>
      <vt:lpstr>Simple Light</vt:lpstr>
      <vt:lpstr>Predicting the Lifetime of Grinding Stones on a Train</vt:lpstr>
      <vt:lpstr>What is a grinding train?</vt:lpstr>
      <vt:lpstr>The Process</vt:lpstr>
      <vt:lpstr>The Problem</vt:lpstr>
      <vt:lpstr>The Data</vt:lpstr>
      <vt:lpstr>Data Visualizations</vt:lpstr>
      <vt:lpstr>PowerPoint Presentation</vt:lpstr>
      <vt:lpstr>Linear Regression</vt:lpstr>
      <vt:lpstr>PowerPoint Presentation</vt:lpstr>
      <vt:lpstr>Elastic Net        </vt:lpstr>
      <vt:lpstr>PowerPoint Presentation</vt:lpstr>
      <vt:lpstr>Dimension Reduction</vt:lpstr>
      <vt:lpstr>Dimension Reduction</vt:lpstr>
      <vt:lpstr>Dimension Reduction</vt:lpstr>
      <vt:lpstr>PowerPoint Presentation</vt:lpstr>
      <vt:lpstr>Tree Methods</vt:lpstr>
      <vt:lpstr>Tree Methods</vt:lpstr>
      <vt:lpstr>PowerPoint Presentation</vt:lpstr>
      <vt:lpstr>Ensemble Methods</vt:lpstr>
      <vt:lpstr>Ensemble Methods</vt:lpstr>
      <vt:lpstr>PowerPoint Presentation</vt:lpstr>
      <vt:lpstr>PowerPoint Presentation</vt:lpstr>
      <vt:lpstr>Conclusion</vt:lpstr>
      <vt:lpstr>Future Directions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Lifetime of Grinding Stones on a Train</dc:title>
  <cp:lastModifiedBy>Nair, Umesh Unnikrishnan</cp:lastModifiedBy>
  <cp:revision>3</cp:revision>
  <dcterms:modified xsi:type="dcterms:W3CDTF">2017-11-21T02:13:50Z</dcterms:modified>
</cp:coreProperties>
</file>